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858000" cy="9144000"/>
  <p:embeddedFontLst>
    <p:embeddedFont>
      <p:font typeface="Nunito" charset="-18"/>
      <p:regular r:id="rId13"/>
      <p:bold r:id="rId14"/>
      <p:italic r:id="rId15"/>
      <p:boldItalic r:id="rId16"/>
    </p:embeddedFont>
    <p:embeddedFont>
      <p:font typeface="Calibri" pitchFamily="34" charset="0"/>
      <p:regular r:id="rId17"/>
      <p:bold r:id="rId18"/>
      <p:italic r:id="rId19"/>
      <p:boldItalic r:id="rId20"/>
    </p:embeddedFont>
    <p:embeddedFont>
      <p:font typeface="Roboto"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111" d="100"/>
          <a:sy n="111" d="100"/>
        </p:scale>
        <p:origin x="-634" y="-82"/>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136251be169_0_2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136251be169_0_2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136251be169_0_1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136251be169_0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136251be169_0_1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136251be169_0_1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136251be169_0_18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136251be169_0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36251be169_0_1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136251be169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136251be169_0_2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136251be169_0_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136251be169_0_2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136251be169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136251be169_0_2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136251be169_0_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136251be169_0_2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136251be169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accent6"/>
        </a:solidFill>
        <a:effectLst/>
      </p:bgPr>
    </p:bg>
    <p:spTree>
      <p:nvGrpSpPr>
        <p:cNvPr id="1"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509632"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55200" y="592"/>
              <a:ext cx="1741500" cy="10443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1159826"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905395" y="592"/>
              <a:ext cx="1741500" cy="1044300"/>
            </a:xfrm>
            <a:prstGeom prst="parallelogram">
              <a:avLst>
                <a:gd name="adj" fmla="val 153193"/>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7279439"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6917201" y="0"/>
              <a:ext cx="1503300" cy="863400"/>
            </a:xfrm>
            <a:prstGeom prst="parallelogram">
              <a:avLst>
                <a:gd name="adj" fmla="val 158024"/>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7279439"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6917201"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 name="Google Shape;34;p2"/>
          <p:cNvSpPr txBox="1">
            <a:spLocks noGrp="1"/>
          </p:cNvSpPr>
          <p:nvPr>
            <p:ph type="ctrTitle"/>
          </p:nvPr>
        </p:nvSpPr>
        <p:spPr>
          <a:xfrm>
            <a:off x="1858703" y="1822833"/>
            <a:ext cx="5361300" cy="14481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35" name="Google Shape;35;p2"/>
          <p:cNvSpPr txBox="1">
            <a:spLocks noGrp="1"/>
          </p:cNvSpPr>
          <p:nvPr>
            <p:ph type="subTitle" idx="1"/>
          </p:nvPr>
        </p:nvSpPr>
        <p:spPr>
          <a:xfrm>
            <a:off x="1858700" y="3413158"/>
            <a:ext cx="5361300" cy="52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36" name="Google Shape;36;p2"/>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3"/>
        </a:solidFill>
        <a:effectLst/>
      </p:bgPr>
    </p:bg>
    <p:spTree>
      <p:nvGrpSpPr>
        <p:cNvPr id="1"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1"/>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1"/>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1"/>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1"/>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9" name="Google Shape;119;p11"/>
          <p:cNvSpPr txBox="1">
            <a:spLocks noGrp="1"/>
          </p:cNvSpPr>
          <p:nvPr>
            <p:ph type="title" hasCustomPrompt="1"/>
          </p:nvPr>
        </p:nvSpPr>
        <p:spPr>
          <a:xfrm>
            <a:off x="1385850" y="1383850"/>
            <a:ext cx="6372300" cy="13797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a:spLocks noGrp="1"/>
          </p:cNvSpPr>
          <p:nvPr>
            <p:ph type="body" idx="1"/>
          </p:nvPr>
        </p:nvSpPr>
        <p:spPr>
          <a:xfrm>
            <a:off x="1385850" y="2863850"/>
            <a:ext cx="6372300" cy="641100"/>
          </a:xfrm>
          <a:prstGeom prst="rect">
            <a:avLst/>
          </a:prstGeom>
        </p:spPr>
        <p:txBody>
          <a:bodyPr spcFirstLastPara="1" wrap="square" lIns="91425" tIns="91425" rIns="91425" bIns="91425" anchor="t" anchorCtr="0">
            <a:normAutofit/>
          </a:bodyPr>
          <a:lstStyle>
            <a:lvl1pPr marL="457200" lvl="0" indent="-311150" algn="ctr">
              <a:spcBef>
                <a:spcPts val="0"/>
              </a:spcBef>
              <a:spcAft>
                <a:spcPts val="0"/>
              </a:spcAft>
              <a:buSzPts val="1300"/>
              <a:buChar char="●"/>
              <a:defRPr/>
            </a:lvl1pPr>
            <a:lvl2pPr marL="914400" lvl="1" indent="-298450" algn="ctr">
              <a:spcBef>
                <a:spcPts val="0"/>
              </a:spcBef>
              <a:spcAft>
                <a:spcPts val="0"/>
              </a:spcAft>
              <a:buSzPts val="1100"/>
              <a:buChar char="○"/>
              <a:defRPr/>
            </a:lvl2pPr>
            <a:lvl3pPr marL="1371600" lvl="2" indent="-298450" algn="ctr">
              <a:spcBef>
                <a:spcPts val="0"/>
              </a:spcBef>
              <a:spcAft>
                <a:spcPts val="0"/>
              </a:spcAft>
              <a:buSzPts val="1100"/>
              <a:buChar char="■"/>
              <a:defRPr/>
            </a:lvl3pPr>
            <a:lvl4pPr marL="1828800" lvl="3" indent="-298450" algn="ctr">
              <a:spcBef>
                <a:spcPts val="0"/>
              </a:spcBef>
              <a:spcAft>
                <a:spcPts val="0"/>
              </a:spcAft>
              <a:buSzPts val="1100"/>
              <a:buChar char="●"/>
              <a:defRPr/>
            </a:lvl4pPr>
            <a:lvl5pPr marL="2286000" lvl="4" indent="-298450" algn="ctr">
              <a:spcBef>
                <a:spcPts val="0"/>
              </a:spcBef>
              <a:spcAft>
                <a:spcPts val="0"/>
              </a:spcAft>
              <a:buSzPts val="1100"/>
              <a:buChar char="○"/>
              <a:defRPr/>
            </a:lvl5pPr>
            <a:lvl6pPr marL="2743200" lvl="5" indent="-298450" algn="ctr">
              <a:spcBef>
                <a:spcPts val="0"/>
              </a:spcBef>
              <a:spcAft>
                <a:spcPts val="0"/>
              </a:spcAft>
              <a:buSzPts val="1100"/>
              <a:buChar char="■"/>
              <a:defRPr/>
            </a:lvl6pPr>
            <a:lvl7pPr marL="3200400" lvl="6" indent="-298450" algn="ctr">
              <a:spcBef>
                <a:spcPts val="0"/>
              </a:spcBef>
              <a:spcAft>
                <a:spcPts val="0"/>
              </a:spcAft>
              <a:buSzPts val="1100"/>
              <a:buChar char="●"/>
              <a:defRPr/>
            </a:lvl7pPr>
            <a:lvl8pPr marL="3657600" lvl="7" indent="-298450" algn="ctr">
              <a:spcBef>
                <a:spcPts val="0"/>
              </a:spcBef>
              <a:spcAft>
                <a:spcPts val="0"/>
              </a:spcAft>
              <a:buSzPts val="1100"/>
              <a:buChar char="○"/>
              <a:defRPr/>
            </a:lvl8pPr>
            <a:lvl9pPr marL="4114800" lvl="8" indent="-298450" algn="ctr">
              <a:spcBef>
                <a:spcPts val="0"/>
              </a:spcBef>
              <a:spcAft>
                <a:spcPts val="0"/>
              </a:spcAft>
              <a:buSzPts val="1100"/>
              <a:buChar char="■"/>
              <a:defRPr/>
            </a:lvl9pPr>
          </a:lstStyle>
          <a:p>
            <a:endParaRPr/>
          </a:p>
        </p:txBody>
      </p:sp>
      <p:sp>
        <p:nvSpPr>
          <p:cNvPr id="121" name="Google Shape;121;p11"/>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2"/>
        <p:cNvGrpSpPr/>
        <p:nvPr/>
      </p:nvGrpSpPr>
      <p:grpSpPr>
        <a:xfrm>
          <a:off x="0" y="0"/>
          <a:ext cx="0" cy="0"/>
          <a:chOff x="0" y="0"/>
          <a:chExt cx="0" cy="0"/>
        </a:xfrm>
      </p:grpSpPr>
      <p:sp>
        <p:nvSpPr>
          <p:cNvPr id="123" name="Google Shape;123;p12"/>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3"/>
            <p:cNvSpPr/>
            <p:nvPr/>
          </p:nvSpPr>
          <p:spPr>
            <a:xfrm>
              <a:off x="7279439"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3"/>
            <p:cNvSpPr/>
            <p:nvPr/>
          </p:nvSpPr>
          <p:spPr>
            <a:xfrm>
              <a:off x="6917201" y="0"/>
              <a:ext cx="1503300" cy="863400"/>
            </a:xfrm>
            <a:prstGeom prst="parallelogram">
              <a:avLst>
                <a:gd name="adj" fmla="val 158024"/>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7279439"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6917201" y="0"/>
              <a:ext cx="1503300" cy="863400"/>
            </a:xfrm>
            <a:prstGeom prst="parallelogram">
              <a:avLst>
                <a:gd name="adj" fmla="val 158024"/>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 name="Google Shape;47;p3"/>
          <p:cNvSpPr txBox="1">
            <a:spLocks noGrp="1"/>
          </p:cNvSpPr>
          <p:nvPr>
            <p:ph type="title"/>
          </p:nvPr>
        </p:nvSpPr>
        <p:spPr>
          <a:xfrm>
            <a:off x="1888684" y="1746100"/>
            <a:ext cx="5377500" cy="16461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a:endParaRPr/>
          </a:p>
        </p:txBody>
      </p:sp>
      <p:sp>
        <p:nvSpPr>
          <p:cNvPr id="48" name="Google Shape;48;p3"/>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dk2"/>
        </a:solidFill>
        <a:effectLst/>
      </p:bgPr>
    </p:bg>
    <p:spTree>
      <p:nvGrpSpPr>
        <p:cNvPr id="1"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4"/>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54" name="Google Shape;54;p4"/>
          <p:cNvSpPr txBox="1">
            <a:spLocks noGrp="1"/>
          </p:cNvSpPr>
          <p:nvPr>
            <p:ph type="body" idx="1"/>
          </p:nvPr>
        </p:nvSpPr>
        <p:spPr>
          <a:xfrm>
            <a:off x="819150" y="1990725"/>
            <a:ext cx="7505700" cy="244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55" name="Google Shape;55;p4"/>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dk2"/>
        </a:solidFill>
        <a:effectLst/>
      </p:bgPr>
    </p:bg>
    <p:spTree>
      <p:nvGrpSpPr>
        <p:cNvPr id="1"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5"/>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61" name="Google Shape;61;p5"/>
          <p:cNvSpPr txBox="1">
            <a:spLocks noGrp="1"/>
          </p:cNvSpPr>
          <p:nvPr>
            <p:ph type="body" idx="1"/>
          </p:nvPr>
        </p:nvSpPr>
        <p:spPr>
          <a:xfrm>
            <a:off x="819150" y="1990725"/>
            <a:ext cx="3686100" cy="244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62" name="Google Shape;62;p5"/>
          <p:cNvSpPr txBox="1">
            <a:spLocks noGrp="1"/>
          </p:cNvSpPr>
          <p:nvPr>
            <p:ph type="body" idx="2"/>
          </p:nvPr>
        </p:nvSpPr>
        <p:spPr>
          <a:xfrm>
            <a:off x="4638675" y="1990725"/>
            <a:ext cx="3686100" cy="244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63" name="Google Shape;63;p5"/>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dk2"/>
        </a:solidFill>
        <a:effectLst/>
      </p:bgPr>
    </p:bg>
    <p:spTree>
      <p:nvGrpSpPr>
        <p:cNvPr id="1"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6"/>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69" name="Google Shape;69;p6"/>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accent3"/>
        </a:solidFill>
        <a:effectLst/>
      </p:bgPr>
    </p:bg>
    <p:spTree>
      <p:nvGrpSpPr>
        <p:cNvPr id="1"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7"/>
          <p:cNvSpPr/>
          <p:nvPr/>
        </p:nvSpPr>
        <p:spPr>
          <a:xfrm>
            <a:off x="31" y="2824500"/>
            <a:ext cx="7370400" cy="23190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7"/>
          <p:cNvSpPr txBox="1">
            <a:spLocks noGrp="1"/>
          </p:cNvSpPr>
          <p:nvPr>
            <p:ph type="title"/>
          </p:nvPr>
        </p:nvSpPr>
        <p:spPr>
          <a:xfrm>
            <a:off x="819150" y="845600"/>
            <a:ext cx="3709200" cy="13830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75" name="Google Shape;75;p7"/>
          <p:cNvSpPr txBox="1">
            <a:spLocks noGrp="1"/>
          </p:cNvSpPr>
          <p:nvPr>
            <p:ph type="body" idx="1"/>
          </p:nvPr>
        </p:nvSpPr>
        <p:spPr>
          <a:xfrm>
            <a:off x="830700" y="2319050"/>
            <a:ext cx="3709200" cy="21198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76" name="Google Shape;76;p7"/>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1"/>
        </a:solidFill>
        <a:effectLst/>
      </p:bgPr>
    </p:bg>
    <p:spTree>
      <p:nvGrpSpPr>
        <p:cNvPr id="1"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8"/>
            <p:cNvSpPr/>
            <p:nvPr/>
          </p:nvSpPr>
          <p:spPr>
            <a:xfrm>
              <a:off x="4093430"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8"/>
            <p:cNvSpPr/>
            <p:nvPr/>
          </p:nvSpPr>
          <p:spPr>
            <a:xfrm>
              <a:off x="3961956" y="4383950"/>
              <a:ext cx="897600" cy="548700"/>
            </a:xfrm>
            <a:prstGeom prst="parallelogram">
              <a:avLst>
                <a:gd name="adj" fmla="val 153193"/>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a:off x="7279439"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8"/>
            <p:cNvSpPr/>
            <p:nvPr/>
          </p:nvSpPr>
          <p:spPr>
            <a:xfrm>
              <a:off x="6917201" y="0"/>
              <a:ext cx="1503300" cy="863400"/>
            </a:xfrm>
            <a:prstGeom prst="parallelogram">
              <a:avLst>
                <a:gd name="adj" fmla="val 158024"/>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8"/>
            <p:cNvSpPr/>
            <p:nvPr/>
          </p:nvSpPr>
          <p:spPr>
            <a:xfrm>
              <a:off x="7279439"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8"/>
            <p:cNvSpPr/>
            <p:nvPr/>
          </p:nvSpPr>
          <p:spPr>
            <a:xfrm>
              <a:off x="6917201" y="0"/>
              <a:ext cx="1503300" cy="863400"/>
            </a:xfrm>
            <a:prstGeom prst="parallelogram">
              <a:avLst>
                <a:gd name="adj" fmla="val 158024"/>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Google Shape;93;p8"/>
          <p:cNvSpPr txBox="1">
            <a:spLocks noGrp="1"/>
          </p:cNvSpPr>
          <p:nvPr>
            <p:ph type="title"/>
          </p:nvPr>
        </p:nvSpPr>
        <p:spPr>
          <a:xfrm>
            <a:off x="1393929" y="1301146"/>
            <a:ext cx="6366900" cy="25392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a:endParaRPr/>
          </a:p>
        </p:txBody>
      </p:sp>
      <p:sp>
        <p:nvSpPr>
          <p:cNvPr id="94" name="Google Shape;94;p8"/>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2"/>
        </a:solidFill>
        <a:effectLst/>
      </p:bgPr>
    </p:bg>
    <p:spTree>
      <p:nvGrpSpPr>
        <p:cNvPr id="1"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9"/>
          <p:cNvSpPr txBox="1">
            <a:spLocks noGrp="1"/>
          </p:cNvSpPr>
          <p:nvPr>
            <p:ph type="title"/>
          </p:nvPr>
        </p:nvSpPr>
        <p:spPr>
          <a:xfrm>
            <a:off x="819150" y="845600"/>
            <a:ext cx="6424200" cy="7050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100" name="Google Shape;100;p9"/>
          <p:cNvSpPr txBox="1">
            <a:spLocks noGrp="1"/>
          </p:cNvSpPr>
          <p:nvPr>
            <p:ph type="subTitle" idx="1"/>
          </p:nvPr>
        </p:nvSpPr>
        <p:spPr>
          <a:xfrm>
            <a:off x="819150" y="1550700"/>
            <a:ext cx="5859900" cy="3936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01" name="Google Shape;101;p9"/>
          <p:cNvSpPr txBox="1">
            <a:spLocks noGrp="1"/>
          </p:cNvSpPr>
          <p:nvPr>
            <p:ph type="body" idx="2"/>
          </p:nvPr>
        </p:nvSpPr>
        <p:spPr>
          <a:xfrm>
            <a:off x="819150" y="2467050"/>
            <a:ext cx="5859900" cy="20955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102" name="Google Shape;102;p9"/>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accent1"/>
        </a:solidFill>
        <a:effectLst/>
      </p:bgPr>
    </p:bg>
    <p:spTree>
      <p:nvGrpSpPr>
        <p:cNvPr id="1"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sy="101000" algn="ctr"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0"/>
          <p:cNvSpPr txBox="1">
            <a:spLocks noGrp="1"/>
          </p:cNvSpPr>
          <p:nvPr>
            <p:ph type="body" idx="1"/>
          </p:nvPr>
        </p:nvSpPr>
        <p:spPr>
          <a:xfrm>
            <a:off x="328025" y="4163500"/>
            <a:ext cx="7415100" cy="605100"/>
          </a:xfrm>
          <a:prstGeom prst="rect">
            <a:avLst/>
          </a:prstGeom>
        </p:spPr>
        <p:txBody>
          <a:bodyPr spcFirstLastPara="1" wrap="square" lIns="91425" tIns="91425" rIns="91425" bIns="91425" anchor="b" anchorCtr="0">
            <a:normAutofit/>
          </a:bodyPr>
          <a:lstStyle>
            <a:lvl1pPr marL="457200" lvl="0" indent="-228600">
              <a:lnSpc>
                <a:spcPct val="100000"/>
              </a:lnSpc>
              <a:spcBef>
                <a:spcPts val="0"/>
              </a:spcBef>
              <a:spcAft>
                <a:spcPts val="0"/>
              </a:spcAft>
              <a:buSzPts val="1300"/>
              <a:buNone/>
              <a:defRPr/>
            </a:lvl1pPr>
          </a:lstStyle>
          <a:p>
            <a:endParaRPr/>
          </a:p>
        </p:txBody>
      </p:sp>
      <p:sp>
        <p:nvSpPr>
          <p:cNvPr id="108" name="Google Shape;108;p10"/>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hif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a:endParaRPr/>
          </a:p>
        </p:txBody>
      </p:sp>
      <p:sp>
        <p:nvSpPr>
          <p:cNvPr id="7" name="Google Shape;7;p1"/>
          <p:cNvSpPr txBox="1">
            <a:spLocks noGrp="1"/>
          </p:cNvSpPr>
          <p:nvPr>
            <p:ph type="body" idx="1"/>
          </p:nvPr>
        </p:nvSpPr>
        <p:spPr>
          <a:xfrm>
            <a:off x="311700" y="1152475"/>
            <a:ext cx="8520600" cy="3391200"/>
          </a:xfrm>
          <a:prstGeom prst="rect">
            <a:avLst/>
          </a:prstGeom>
          <a:noFill/>
          <a:ln>
            <a:noFill/>
          </a:ln>
        </p:spPr>
        <p:txBody>
          <a:bodyPr spcFirstLastPara="1" wrap="square" lIns="91425" tIns="91425" rIns="91425" bIns="91425" anchor="t" anchorCtr="0">
            <a:normAutofit/>
          </a:bodyPr>
          <a:lstStyle>
            <a:lvl1pPr marL="457200" lvl="0" indent="-31115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marL="914400" lvl="1"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marL="1371600" lvl="2"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marL="1828800" lvl="3"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marL="2286000" lvl="4"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marL="2743200" lvl="5"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marL="3200400" lvl="6"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marL="3657600" lvl="7"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marL="4114800" lvl="8" indent="-29845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a:endParaRPr/>
          </a:p>
        </p:txBody>
      </p:sp>
      <p:sp>
        <p:nvSpPr>
          <p:cNvPr id="8" name="Google Shape;8;p1"/>
          <p:cNvSpPr txBox="1">
            <a:spLocks noGrp="1"/>
          </p:cNvSpPr>
          <p:nvPr>
            <p:ph type="sldNum" idx="12"/>
          </p:nvPr>
        </p:nvSpPr>
        <p:spPr>
          <a:xfrm>
            <a:off x="8390734" y="4543668"/>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3"/>
          <p:cNvSpPr txBox="1">
            <a:spLocks noGrp="1"/>
          </p:cNvSpPr>
          <p:nvPr>
            <p:ph type="ctrTitle"/>
          </p:nvPr>
        </p:nvSpPr>
        <p:spPr>
          <a:xfrm>
            <a:off x="1858703" y="1822833"/>
            <a:ext cx="5361300" cy="1448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pl" sz="5600" b="1"/>
              <a:t>Systemy wynagradzania</a:t>
            </a:r>
            <a:endParaRPr sz="5600" b="1"/>
          </a:p>
        </p:txBody>
      </p:sp>
      <p:sp>
        <p:nvSpPr>
          <p:cNvPr id="129" name="Google Shape;129;p13"/>
          <p:cNvSpPr txBox="1">
            <a:spLocks noGrp="1"/>
          </p:cNvSpPr>
          <p:nvPr>
            <p:ph type="subTitle" idx="1"/>
          </p:nvPr>
        </p:nvSpPr>
        <p:spPr>
          <a:xfrm>
            <a:off x="1858700" y="3413158"/>
            <a:ext cx="5361300" cy="52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2"/>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Dziękuję za uwagę!</a:t>
            </a:r>
            <a:endParaRPr/>
          </a:p>
        </p:txBody>
      </p:sp>
      <p:sp>
        <p:nvSpPr>
          <p:cNvPr id="186" name="Google Shape;186;p22"/>
          <p:cNvSpPr txBox="1">
            <a:spLocks noGrp="1"/>
          </p:cNvSpPr>
          <p:nvPr>
            <p:ph type="body" idx="1"/>
          </p:nvPr>
        </p:nvSpPr>
        <p:spPr>
          <a:xfrm>
            <a:off x="819150" y="1990725"/>
            <a:ext cx="7505700" cy="24480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pl"/>
              <a:t>Kacper Wiatr kl. 3GF</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4"/>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Czym jest system wynagradzania?</a:t>
            </a:r>
            <a:endParaRPr/>
          </a:p>
        </p:txBody>
      </p:sp>
      <p:sp>
        <p:nvSpPr>
          <p:cNvPr id="135" name="Google Shape;135;p14"/>
          <p:cNvSpPr txBox="1">
            <a:spLocks noGrp="1"/>
          </p:cNvSpPr>
          <p:nvPr>
            <p:ph type="body" idx="1"/>
          </p:nvPr>
        </p:nvSpPr>
        <p:spPr>
          <a:xfrm>
            <a:off x="819150" y="1800200"/>
            <a:ext cx="4364400" cy="2638500"/>
          </a:xfrm>
          <a:prstGeom prst="rect">
            <a:avLst/>
          </a:prstGeom>
        </p:spPr>
        <p:txBody>
          <a:bodyPr spcFirstLastPara="1" wrap="square" lIns="91425" tIns="91425" rIns="91425" bIns="91425" anchor="t" anchorCtr="0">
            <a:normAutofit lnSpcReduction="10000"/>
          </a:bodyPr>
          <a:lstStyle/>
          <a:p>
            <a:pPr marL="0" lvl="0" indent="0" algn="just" rtl="0">
              <a:spcBef>
                <a:spcPts val="0"/>
              </a:spcBef>
              <a:spcAft>
                <a:spcPts val="0"/>
              </a:spcAft>
              <a:buNone/>
            </a:pPr>
            <a:r>
              <a:rPr lang="pl" sz="1800">
                <a:solidFill>
                  <a:srgbClr val="000000"/>
                </a:solidFill>
                <a:highlight>
                  <a:srgbClr val="FFFFFF"/>
                </a:highlight>
                <a:latin typeface="Arial"/>
                <a:ea typeface="Arial"/>
                <a:cs typeface="Arial"/>
                <a:sym typeface="Arial"/>
              </a:rPr>
              <a:t>System wynagradzania to metoda ustalenia wysokości i składników wynagrodzenia za pracę, jaką wykonuje pracownik. </a:t>
            </a:r>
            <a:endParaRPr sz="1800">
              <a:solidFill>
                <a:srgbClr val="000000"/>
              </a:solidFill>
              <a:highlight>
                <a:srgbClr val="FFFFFF"/>
              </a:highlight>
              <a:latin typeface="Arial"/>
              <a:ea typeface="Arial"/>
              <a:cs typeface="Arial"/>
              <a:sym typeface="Arial"/>
            </a:endParaRPr>
          </a:p>
          <a:p>
            <a:pPr marL="0" lvl="0" indent="0" algn="just" rtl="0">
              <a:spcBef>
                <a:spcPts val="1200"/>
              </a:spcBef>
              <a:spcAft>
                <a:spcPts val="1200"/>
              </a:spcAft>
              <a:buNone/>
            </a:pPr>
            <a:r>
              <a:rPr lang="pl" sz="1800">
                <a:solidFill>
                  <a:srgbClr val="000000"/>
                </a:solidFill>
                <a:highlight>
                  <a:srgbClr val="FFFFFF"/>
                </a:highlight>
                <a:latin typeface="Arial"/>
                <a:ea typeface="Arial"/>
                <a:cs typeface="Arial"/>
                <a:sym typeface="Arial"/>
              </a:rPr>
              <a:t/>
            </a:r>
            <a:br>
              <a:rPr lang="pl" sz="1800">
                <a:solidFill>
                  <a:srgbClr val="000000"/>
                </a:solidFill>
                <a:highlight>
                  <a:srgbClr val="FFFFFF"/>
                </a:highlight>
                <a:latin typeface="Arial"/>
                <a:ea typeface="Arial"/>
                <a:cs typeface="Arial"/>
                <a:sym typeface="Arial"/>
              </a:rPr>
            </a:br>
            <a:r>
              <a:rPr lang="pl" sz="1800">
                <a:solidFill>
                  <a:srgbClr val="000000"/>
                </a:solidFill>
                <a:highlight>
                  <a:srgbClr val="FFFFFF"/>
                </a:highlight>
                <a:latin typeface="Arial"/>
                <a:ea typeface="Arial"/>
                <a:cs typeface="Arial"/>
                <a:sym typeface="Arial"/>
              </a:rPr>
              <a:t>Jest to sposób określenia ilości i jakości wykonanej pracy oraz przełożenie tego na wymiar ekonomiczny.</a:t>
            </a:r>
            <a:endParaRPr/>
          </a:p>
        </p:txBody>
      </p:sp>
      <p:pic>
        <p:nvPicPr>
          <p:cNvPr id="136" name="Google Shape;136;p14"/>
          <p:cNvPicPr preferRelativeResize="0"/>
          <p:nvPr/>
        </p:nvPicPr>
        <p:blipFill>
          <a:blip r:embed="rId3">
            <a:alphaModFix/>
          </a:blip>
          <a:stretch>
            <a:fillRect/>
          </a:stretch>
        </p:blipFill>
        <p:spPr>
          <a:xfrm>
            <a:off x="5364525" y="2018263"/>
            <a:ext cx="3305626" cy="22023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5"/>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Rodzaje systemów wynagradzania</a:t>
            </a:r>
            <a:endParaRPr/>
          </a:p>
        </p:txBody>
      </p:sp>
      <p:sp>
        <p:nvSpPr>
          <p:cNvPr id="142" name="Google Shape;142;p15"/>
          <p:cNvSpPr txBox="1">
            <a:spLocks noGrp="1"/>
          </p:cNvSpPr>
          <p:nvPr>
            <p:ph type="body" idx="1"/>
          </p:nvPr>
        </p:nvSpPr>
        <p:spPr>
          <a:xfrm>
            <a:off x="819150" y="1990725"/>
            <a:ext cx="7505700" cy="2448000"/>
          </a:xfrm>
          <a:prstGeom prst="rect">
            <a:avLst/>
          </a:prstGeom>
        </p:spPr>
        <p:txBody>
          <a:bodyPr spcFirstLastPara="1" wrap="square" lIns="91425" tIns="91425" rIns="91425" bIns="91425" anchor="t" anchorCtr="0">
            <a:normAutofit fontScale="85000" lnSpcReduction="20000"/>
          </a:bodyPr>
          <a:lstStyle/>
          <a:p>
            <a:pPr marL="0" lvl="0" indent="0" algn="l" rtl="0">
              <a:lnSpc>
                <a:spcPct val="150000"/>
              </a:lnSpc>
              <a:spcBef>
                <a:spcPts val="0"/>
              </a:spcBef>
              <a:spcAft>
                <a:spcPts val="0"/>
              </a:spcAft>
              <a:buNone/>
            </a:pPr>
            <a:r>
              <a:rPr lang="pl" sz="1500">
                <a:solidFill>
                  <a:srgbClr val="000000"/>
                </a:solidFill>
                <a:highlight>
                  <a:srgbClr val="FFFFFF"/>
                </a:highlight>
                <a:latin typeface="Roboto"/>
                <a:ea typeface="Roboto"/>
                <a:cs typeface="Roboto"/>
                <a:sym typeface="Roboto"/>
              </a:rPr>
              <a:t>Najczęściej spotykamy się z trzema systemami wynagradzania:</a:t>
            </a:r>
            <a:endParaRPr sz="1500">
              <a:solidFill>
                <a:srgbClr val="000000"/>
              </a:solidFill>
              <a:highlight>
                <a:srgbClr val="FFFFFF"/>
              </a:highlight>
              <a:latin typeface="Roboto"/>
              <a:ea typeface="Roboto"/>
              <a:cs typeface="Roboto"/>
              <a:sym typeface="Roboto"/>
            </a:endParaRPr>
          </a:p>
          <a:p>
            <a:pPr marL="457200" lvl="0" indent="-309562" algn="l" rtl="0">
              <a:lnSpc>
                <a:spcPct val="150000"/>
              </a:lnSpc>
              <a:spcBef>
                <a:spcPts val="1100"/>
              </a:spcBef>
              <a:spcAft>
                <a:spcPts val="0"/>
              </a:spcAft>
              <a:buClr>
                <a:srgbClr val="000000"/>
              </a:buClr>
              <a:buSzPct val="100000"/>
              <a:buFont typeface="Roboto"/>
              <a:buChar char="●"/>
            </a:pPr>
            <a:r>
              <a:rPr lang="pl" sz="1500">
                <a:solidFill>
                  <a:srgbClr val="000000"/>
                </a:solidFill>
                <a:highlight>
                  <a:srgbClr val="FFFFFF"/>
                </a:highlight>
                <a:latin typeface="Roboto"/>
                <a:ea typeface="Roboto"/>
                <a:cs typeface="Roboto"/>
                <a:sym typeface="Roboto"/>
              </a:rPr>
              <a:t>czasowym,</a:t>
            </a:r>
            <a:endParaRPr sz="1500">
              <a:solidFill>
                <a:srgbClr val="000000"/>
              </a:solidFill>
              <a:highlight>
                <a:srgbClr val="FFFFFF"/>
              </a:highlight>
              <a:latin typeface="Roboto"/>
              <a:ea typeface="Roboto"/>
              <a:cs typeface="Roboto"/>
              <a:sym typeface="Roboto"/>
            </a:endParaRPr>
          </a:p>
          <a:p>
            <a:pPr marL="457200" lvl="0" indent="-309562" algn="l" rtl="0">
              <a:lnSpc>
                <a:spcPct val="150000"/>
              </a:lnSpc>
              <a:spcBef>
                <a:spcPts val="0"/>
              </a:spcBef>
              <a:spcAft>
                <a:spcPts val="0"/>
              </a:spcAft>
              <a:buClr>
                <a:srgbClr val="000000"/>
              </a:buClr>
              <a:buSzPct val="100000"/>
              <a:buFont typeface="Roboto"/>
              <a:buChar char="●"/>
            </a:pPr>
            <a:r>
              <a:rPr lang="pl" sz="1500">
                <a:solidFill>
                  <a:srgbClr val="000000"/>
                </a:solidFill>
                <a:highlight>
                  <a:srgbClr val="FFFFFF"/>
                </a:highlight>
                <a:latin typeface="Roboto"/>
                <a:ea typeface="Roboto"/>
                <a:cs typeface="Roboto"/>
                <a:sym typeface="Roboto"/>
              </a:rPr>
              <a:t>akordowym,</a:t>
            </a:r>
            <a:endParaRPr sz="1500">
              <a:solidFill>
                <a:srgbClr val="000000"/>
              </a:solidFill>
              <a:highlight>
                <a:srgbClr val="FFFFFF"/>
              </a:highlight>
              <a:latin typeface="Roboto"/>
              <a:ea typeface="Roboto"/>
              <a:cs typeface="Roboto"/>
              <a:sym typeface="Roboto"/>
            </a:endParaRPr>
          </a:p>
          <a:p>
            <a:pPr marL="457200" lvl="0" indent="-309562" algn="l" rtl="0">
              <a:lnSpc>
                <a:spcPct val="150000"/>
              </a:lnSpc>
              <a:spcBef>
                <a:spcPts val="0"/>
              </a:spcBef>
              <a:spcAft>
                <a:spcPts val="0"/>
              </a:spcAft>
              <a:buClr>
                <a:srgbClr val="000000"/>
              </a:buClr>
              <a:buSzPct val="100000"/>
              <a:buFont typeface="Roboto"/>
              <a:buChar char="●"/>
            </a:pPr>
            <a:r>
              <a:rPr lang="pl" sz="1500">
                <a:solidFill>
                  <a:srgbClr val="000000"/>
                </a:solidFill>
                <a:highlight>
                  <a:srgbClr val="FFFFFF"/>
                </a:highlight>
                <a:latin typeface="Roboto"/>
                <a:ea typeface="Roboto"/>
                <a:cs typeface="Roboto"/>
                <a:sym typeface="Roboto"/>
              </a:rPr>
              <a:t>prowizyjnym.</a:t>
            </a:r>
            <a:endParaRPr sz="1500">
              <a:solidFill>
                <a:srgbClr val="000000"/>
              </a:solidFill>
              <a:highlight>
                <a:srgbClr val="FFFFFF"/>
              </a:highlight>
              <a:latin typeface="Roboto"/>
              <a:ea typeface="Roboto"/>
              <a:cs typeface="Roboto"/>
              <a:sym typeface="Roboto"/>
            </a:endParaRPr>
          </a:p>
          <a:p>
            <a:pPr marL="0" lvl="0" indent="0" algn="l" rtl="0">
              <a:lnSpc>
                <a:spcPct val="150000"/>
              </a:lnSpc>
              <a:spcBef>
                <a:spcPts val="2200"/>
              </a:spcBef>
              <a:spcAft>
                <a:spcPts val="0"/>
              </a:spcAft>
              <a:buNone/>
            </a:pPr>
            <a:r>
              <a:rPr lang="pl" sz="1500">
                <a:solidFill>
                  <a:srgbClr val="000000"/>
                </a:solidFill>
                <a:highlight>
                  <a:srgbClr val="FFFFFF"/>
                </a:highlight>
                <a:latin typeface="Roboto"/>
                <a:ea typeface="Roboto"/>
                <a:cs typeface="Roboto"/>
                <a:sym typeface="Roboto"/>
              </a:rPr>
              <a:t>Pracodawca może jednak zastosować różne systemy wynagradzania w stosunku do swoich pracowników.</a:t>
            </a:r>
            <a:endParaRPr sz="1500">
              <a:solidFill>
                <a:srgbClr val="000000"/>
              </a:solidFill>
              <a:highlight>
                <a:srgbClr val="FFFFFF"/>
              </a:highlight>
              <a:latin typeface="Roboto"/>
              <a:ea typeface="Roboto"/>
              <a:cs typeface="Roboto"/>
              <a:sym typeface="Roboto"/>
            </a:endParaRPr>
          </a:p>
          <a:p>
            <a:pPr marL="0" lvl="0" indent="0" algn="l" rtl="0">
              <a:spcBef>
                <a:spcPts val="1100"/>
              </a:spcBef>
              <a:spcAft>
                <a:spcPts val="1200"/>
              </a:spcAft>
              <a:buNone/>
            </a:pPr>
            <a:endParaRPr/>
          </a:p>
        </p:txBody>
      </p:sp>
      <p:pic>
        <p:nvPicPr>
          <p:cNvPr id="143" name="Google Shape;143;p15"/>
          <p:cNvPicPr preferRelativeResize="0"/>
          <p:nvPr/>
        </p:nvPicPr>
        <p:blipFill>
          <a:blip r:embed="rId3">
            <a:alphaModFix/>
          </a:blip>
          <a:stretch>
            <a:fillRect/>
          </a:stretch>
        </p:blipFill>
        <p:spPr>
          <a:xfrm>
            <a:off x="3215975" y="2481325"/>
            <a:ext cx="2712026" cy="6973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16"/>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System czasowy</a:t>
            </a:r>
            <a:endParaRPr/>
          </a:p>
        </p:txBody>
      </p:sp>
      <p:sp>
        <p:nvSpPr>
          <p:cNvPr id="149" name="Google Shape;149;p16"/>
          <p:cNvSpPr txBox="1">
            <a:spLocks noGrp="1"/>
          </p:cNvSpPr>
          <p:nvPr>
            <p:ph type="body" idx="1"/>
          </p:nvPr>
        </p:nvSpPr>
        <p:spPr>
          <a:xfrm>
            <a:off x="819150" y="1687700"/>
            <a:ext cx="7505700" cy="2751000"/>
          </a:xfrm>
          <a:prstGeom prst="rect">
            <a:avLst/>
          </a:prstGeom>
        </p:spPr>
        <p:txBody>
          <a:bodyPr spcFirstLastPara="1" wrap="square" lIns="91425" tIns="91425" rIns="91425" bIns="91425" anchor="t" anchorCtr="0">
            <a:normAutofit fontScale="55000" lnSpcReduction="20000"/>
          </a:bodyPr>
          <a:lstStyle/>
          <a:p>
            <a:pPr marL="0" lvl="0" indent="0" algn="l" rtl="0">
              <a:lnSpc>
                <a:spcPct val="150000"/>
              </a:lnSpc>
              <a:spcBef>
                <a:spcPts val="0"/>
              </a:spcBef>
              <a:spcAft>
                <a:spcPts val="0"/>
              </a:spcAft>
              <a:buNone/>
            </a:pPr>
            <a:r>
              <a:rPr lang="pl" sz="2234">
                <a:solidFill>
                  <a:srgbClr val="000000"/>
                </a:solidFill>
                <a:highlight>
                  <a:srgbClr val="FFFFFF"/>
                </a:highlight>
                <a:latin typeface="Roboto"/>
                <a:ea typeface="Roboto"/>
                <a:cs typeface="Roboto"/>
                <a:sym typeface="Roboto"/>
              </a:rPr>
              <a:t>W przypadku systemu czasowego wysokość wynagrodzenia uzależniona jest od ilości przepracowanego czasu, w danym okresie rozliczeniowym.</a:t>
            </a:r>
            <a:endParaRPr sz="2234">
              <a:solidFill>
                <a:srgbClr val="000000"/>
              </a:solidFill>
              <a:highlight>
                <a:srgbClr val="FFFFFF"/>
              </a:highlight>
              <a:latin typeface="Roboto"/>
              <a:ea typeface="Roboto"/>
              <a:cs typeface="Roboto"/>
              <a:sym typeface="Roboto"/>
            </a:endParaRPr>
          </a:p>
          <a:p>
            <a:pPr marL="0" lvl="0" indent="0" algn="l" rtl="0">
              <a:lnSpc>
                <a:spcPct val="150000"/>
              </a:lnSpc>
              <a:spcBef>
                <a:spcPts val="1100"/>
              </a:spcBef>
              <a:spcAft>
                <a:spcPts val="0"/>
              </a:spcAft>
              <a:buNone/>
            </a:pPr>
            <a:r>
              <a:rPr lang="pl" sz="2234">
                <a:solidFill>
                  <a:srgbClr val="000000"/>
                </a:solidFill>
                <a:highlight>
                  <a:srgbClr val="FFFFFF"/>
                </a:highlight>
                <a:latin typeface="Roboto"/>
                <a:ea typeface="Roboto"/>
                <a:cs typeface="Roboto"/>
                <a:sym typeface="Roboto"/>
              </a:rPr>
              <a:t>W tym systemie stawki wynagrodzenia ustala się w odniesieniu do liczby jednostek czasu, którymi są:</a:t>
            </a:r>
            <a:endParaRPr sz="2234">
              <a:solidFill>
                <a:srgbClr val="000000"/>
              </a:solidFill>
              <a:highlight>
                <a:srgbClr val="FFFFFF"/>
              </a:highlight>
              <a:latin typeface="Roboto"/>
              <a:ea typeface="Roboto"/>
              <a:cs typeface="Roboto"/>
              <a:sym typeface="Roboto"/>
            </a:endParaRPr>
          </a:p>
          <a:p>
            <a:pPr marL="457200" lvl="0" indent="-306628" algn="l" rtl="0">
              <a:lnSpc>
                <a:spcPct val="150000"/>
              </a:lnSpc>
              <a:spcBef>
                <a:spcPts val="1100"/>
              </a:spcBef>
              <a:spcAft>
                <a:spcPts val="0"/>
              </a:spcAft>
              <a:buClr>
                <a:srgbClr val="000000"/>
              </a:buClr>
              <a:buSzPct val="100000"/>
              <a:buFont typeface="Roboto"/>
              <a:buChar char="●"/>
            </a:pPr>
            <a:r>
              <a:rPr lang="pl" sz="2234">
                <a:solidFill>
                  <a:srgbClr val="000000"/>
                </a:solidFill>
                <a:highlight>
                  <a:srgbClr val="FFFFFF"/>
                </a:highlight>
                <a:latin typeface="Roboto"/>
                <a:ea typeface="Roboto"/>
                <a:cs typeface="Roboto"/>
                <a:sym typeface="Roboto"/>
              </a:rPr>
              <a:t>godzina,</a:t>
            </a:r>
            <a:endParaRPr sz="2234">
              <a:solidFill>
                <a:srgbClr val="000000"/>
              </a:solidFill>
              <a:highlight>
                <a:srgbClr val="FFFFFF"/>
              </a:highlight>
              <a:latin typeface="Roboto"/>
              <a:ea typeface="Roboto"/>
              <a:cs typeface="Roboto"/>
              <a:sym typeface="Roboto"/>
            </a:endParaRPr>
          </a:p>
          <a:p>
            <a:pPr marL="457200" lvl="0" indent="-306628" algn="l" rtl="0">
              <a:lnSpc>
                <a:spcPct val="150000"/>
              </a:lnSpc>
              <a:spcBef>
                <a:spcPts val="0"/>
              </a:spcBef>
              <a:spcAft>
                <a:spcPts val="0"/>
              </a:spcAft>
              <a:buClr>
                <a:srgbClr val="000000"/>
              </a:buClr>
              <a:buSzPct val="100000"/>
              <a:buFont typeface="Roboto"/>
              <a:buChar char="●"/>
            </a:pPr>
            <a:r>
              <a:rPr lang="pl" sz="2234">
                <a:solidFill>
                  <a:srgbClr val="000000"/>
                </a:solidFill>
                <a:highlight>
                  <a:srgbClr val="FFFFFF"/>
                </a:highlight>
                <a:latin typeface="Roboto"/>
                <a:ea typeface="Roboto"/>
                <a:cs typeface="Roboto"/>
                <a:sym typeface="Roboto"/>
              </a:rPr>
              <a:t>dzień,</a:t>
            </a:r>
            <a:endParaRPr sz="2234">
              <a:solidFill>
                <a:srgbClr val="000000"/>
              </a:solidFill>
              <a:highlight>
                <a:srgbClr val="FFFFFF"/>
              </a:highlight>
              <a:latin typeface="Roboto"/>
              <a:ea typeface="Roboto"/>
              <a:cs typeface="Roboto"/>
              <a:sym typeface="Roboto"/>
            </a:endParaRPr>
          </a:p>
          <a:p>
            <a:pPr marL="457200" lvl="0" indent="-306628" algn="l" rtl="0">
              <a:lnSpc>
                <a:spcPct val="150000"/>
              </a:lnSpc>
              <a:spcBef>
                <a:spcPts val="0"/>
              </a:spcBef>
              <a:spcAft>
                <a:spcPts val="0"/>
              </a:spcAft>
              <a:buClr>
                <a:srgbClr val="000000"/>
              </a:buClr>
              <a:buSzPct val="100000"/>
              <a:buFont typeface="Roboto"/>
              <a:buChar char="●"/>
            </a:pPr>
            <a:r>
              <a:rPr lang="pl" sz="2234">
                <a:solidFill>
                  <a:srgbClr val="000000"/>
                </a:solidFill>
                <a:highlight>
                  <a:srgbClr val="FFFFFF"/>
                </a:highlight>
                <a:latin typeface="Roboto"/>
                <a:ea typeface="Roboto"/>
                <a:cs typeface="Roboto"/>
                <a:sym typeface="Roboto"/>
              </a:rPr>
              <a:t>tydzień,</a:t>
            </a:r>
            <a:endParaRPr sz="2234">
              <a:solidFill>
                <a:srgbClr val="000000"/>
              </a:solidFill>
              <a:highlight>
                <a:srgbClr val="FFFFFF"/>
              </a:highlight>
              <a:latin typeface="Roboto"/>
              <a:ea typeface="Roboto"/>
              <a:cs typeface="Roboto"/>
              <a:sym typeface="Roboto"/>
            </a:endParaRPr>
          </a:p>
          <a:p>
            <a:pPr marL="457200" lvl="0" indent="-306628" algn="l" rtl="0">
              <a:lnSpc>
                <a:spcPct val="150000"/>
              </a:lnSpc>
              <a:spcBef>
                <a:spcPts val="0"/>
              </a:spcBef>
              <a:spcAft>
                <a:spcPts val="0"/>
              </a:spcAft>
              <a:buClr>
                <a:srgbClr val="000000"/>
              </a:buClr>
              <a:buSzPct val="100000"/>
              <a:buFont typeface="Roboto"/>
              <a:buChar char="●"/>
            </a:pPr>
            <a:r>
              <a:rPr lang="pl" sz="2234">
                <a:solidFill>
                  <a:srgbClr val="000000"/>
                </a:solidFill>
                <a:highlight>
                  <a:srgbClr val="FFFFFF"/>
                </a:highlight>
                <a:latin typeface="Roboto"/>
                <a:ea typeface="Roboto"/>
                <a:cs typeface="Roboto"/>
                <a:sym typeface="Roboto"/>
              </a:rPr>
              <a:t>miesiąc.</a:t>
            </a:r>
            <a:endParaRPr sz="2234">
              <a:solidFill>
                <a:srgbClr val="000000"/>
              </a:solidFill>
              <a:highlight>
                <a:srgbClr val="FFFFFF"/>
              </a:highlight>
              <a:latin typeface="Roboto"/>
              <a:ea typeface="Roboto"/>
              <a:cs typeface="Roboto"/>
              <a:sym typeface="Roboto"/>
            </a:endParaRPr>
          </a:p>
          <a:p>
            <a:pPr marL="0" lvl="0" indent="0" algn="l" rtl="0">
              <a:lnSpc>
                <a:spcPct val="150000"/>
              </a:lnSpc>
              <a:spcBef>
                <a:spcPts val="2200"/>
              </a:spcBef>
              <a:spcAft>
                <a:spcPts val="2200"/>
              </a:spcAft>
              <a:buNone/>
            </a:pPr>
            <a:r>
              <a:rPr lang="pl" sz="2234">
                <a:solidFill>
                  <a:srgbClr val="000000"/>
                </a:solidFill>
                <a:highlight>
                  <a:srgbClr val="FFFFFF"/>
                </a:highlight>
                <a:latin typeface="Roboto"/>
                <a:ea typeface="Roboto"/>
                <a:cs typeface="Roboto"/>
                <a:sym typeface="Roboto"/>
              </a:rPr>
              <a:t>W systemie czasowym wydajność pracy nie ma żadnego wpływu na wysokość stawek.</a:t>
            </a:r>
            <a:endParaRPr/>
          </a:p>
        </p:txBody>
      </p:sp>
      <p:pic>
        <p:nvPicPr>
          <p:cNvPr id="150" name="Google Shape;150;p16"/>
          <p:cNvPicPr preferRelativeResize="0"/>
          <p:nvPr/>
        </p:nvPicPr>
        <p:blipFill>
          <a:blip r:embed="rId3">
            <a:alphaModFix/>
          </a:blip>
          <a:stretch>
            <a:fillRect/>
          </a:stretch>
        </p:blipFill>
        <p:spPr>
          <a:xfrm>
            <a:off x="3753275" y="2463275"/>
            <a:ext cx="1637449" cy="16374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7"/>
          <p:cNvSpPr txBox="1">
            <a:spLocks noGrp="1"/>
          </p:cNvSpPr>
          <p:nvPr>
            <p:ph type="body" idx="1"/>
          </p:nvPr>
        </p:nvSpPr>
        <p:spPr>
          <a:xfrm>
            <a:off x="819150" y="954350"/>
            <a:ext cx="7505700" cy="3484500"/>
          </a:xfrm>
          <a:prstGeom prst="rect">
            <a:avLst/>
          </a:prstGeom>
        </p:spPr>
        <p:txBody>
          <a:bodyPr spcFirstLastPara="1" wrap="square" lIns="91425" tIns="91425" rIns="91425" bIns="91425" anchor="t" anchorCtr="0">
            <a:normAutofit fontScale="85000" lnSpcReduction="10000"/>
          </a:bodyPr>
          <a:lstStyle/>
          <a:p>
            <a:pPr marL="0" lvl="0" indent="0" algn="l" rtl="0">
              <a:spcBef>
                <a:spcPts val="0"/>
              </a:spcBef>
              <a:spcAft>
                <a:spcPts val="0"/>
              </a:spcAft>
              <a:buNone/>
            </a:pPr>
            <a:r>
              <a:rPr lang="pl" sz="1500" b="1">
                <a:solidFill>
                  <a:srgbClr val="000000"/>
                </a:solidFill>
                <a:highlight>
                  <a:srgbClr val="FFFFFF"/>
                </a:highlight>
                <a:latin typeface="Arial"/>
                <a:ea typeface="Arial"/>
                <a:cs typeface="Arial"/>
                <a:sym typeface="Arial"/>
              </a:rPr>
              <a:t>Wysokość stawek</a:t>
            </a:r>
            <a:r>
              <a:rPr lang="pl" sz="1500">
                <a:solidFill>
                  <a:srgbClr val="000000"/>
                </a:solidFill>
                <a:highlight>
                  <a:srgbClr val="FFFFFF"/>
                </a:highlight>
                <a:latin typeface="Roboto"/>
                <a:ea typeface="Roboto"/>
                <a:cs typeface="Roboto"/>
                <a:sym typeface="Roboto"/>
              </a:rPr>
              <a:t> wynagrodzenia zależy od rodzaju wykonywanej pracy oraz od kwalifikacji pracownika.</a:t>
            </a:r>
            <a:endParaRPr sz="1500">
              <a:solidFill>
                <a:srgbClr val="000000"/>
              </a:solidFill>
              <a:highlight>
                <a:srgbClr val="FFFFFF"/>
              </a:highlight>
              <a:latin typeface="Roboto"/>
              <a:ea typeface="Roboto"/>
              <a:cs typeface="Roboto"/>
              <a:sym typeface="Roboto"/>
            </a:endParaRPr>
          </a:p>
          <a:p>
            <a:pPr marL="0" lvl="0" indent="0" algn="l" rtl="0">
              <a:lnSpc>
                <a:spcPct val="150000"/>
              </a:lnSpc>
              <a:spcBef>
                <a:spcPts val="1200"/>
              </a:spcBef>
              <a:spcAft>
                <a:spcPts val="0"/>
              </a:spcAft>
              <a:buNone/>
            </a:pPr>
            <a:r>
              <a:rPr lang="pl" sz="1500" b="1">
                <a:solidFill>
                  <a:srgbClr val="000000"/>
                </a:solidFill>
                <a:highlight>
                  <a:srgbClr val="FFFFFF"/>
                </a:highlight>
                <a:latin typeface="Arial"/>
                <a:ea typeface="Arial"/>
                <a:cs typeface="Arial"/>
                <a:sym typeface="Arial"/>
              </a:rPr>
              <a:t>Stawki godzinowe </a:t>
            </a:r>
            <a:r>
              <a:rPr lang="pl" sz="1500">
                <a:solidFill>
                  <a:srgbClr val="000000"/>
                </a:solidFill>
                <a:highlight>
                  <a:srgbClr val="FFFFFF"/>
                </a:highlight>
                <a:latin typeface="Roboto"/>
                <a:ea typeface="Roboto"/>
                <a:cs typeface="Roboto"/>
                <a:sym typeface="Roboto"/>
              </a:rPr>
              <a:t>oraz dniówki najczęściej stosuje się w stosunku do pracowników zatrudnianych na stanowiskach robotniczych. Wysokość ich wynagrodzenia określa się przez pomnożenie stawki za godzinę lub dzień przez przepracowaną liczbę w danym okresie rozliczeniowym.</a:t>
            </a:r>
            <a:endParaRPr sz="1500">
              <a:solidFill>
                <a:srgbClr val="000000"/>
              </a:solidFill>
              <a:highlight>
                <a:srgbClr val="FFFFFF"/>
              </a:highlight>
              <a:latin typeface="Roboto"/>
              <a:ea typeface="Roboto"/>
              <a:cs typeface="Roboto"/>
              <a:sym typeface="Roboto"/>
            </a:endParaRPr>
          </a:p>
          <a:p>
            <a:pPr marL="0" lvl="0" indent="0" algn="l" rtl="0">
              <a:lnSpc>
                <a:spcPct val="150000"/>
              </a:lnSpc>
              <a:spcBef>
                <a:spcPts val="1100"/>
              </a:spcBef>
              <a:spcAft>
                <a:spcPts val="0"/>
              </a:spcAft>
              <a:buNone/>
            </a:pPr>
            <a:r>
              <a:rPr lang="pl" sz="1500" b="1">
                <a:solidFill>
                  <a:srgbClr val="000000"/>
                </a:solidFill>
                <a:highlight>
                  <a:srgbClr val="FFFFFF"/>
                </a:highlight>
                <a:latin typeface="Arial"/>
                <a:ea typeface="Arial"/>
                <a:cs typeface="Arial"/>
                <a:sym typeface="Arial"/>
              </a:rPr>
              <a:t>Miesięczny systemem czasowy</a:t>
            </a:r>
            <a:r>
              <a:rPr lang="pl" sz="1500">
                <a:solidFill>
                  <a:srgbClr val="000000"/>
                </a:solidFill>
                <a:highlight>
                  <a:srgbClr val="FFFFFF"/>
                </a:highlight>
                <a:latin typeface="Roboto"/>
                <a:ea typeface="Roboto"/>
                <a:cs typeface="Roboto"/>
                <a:sym typeface="Roboto"/>
              </a:rPr>
              <a:t> stosuje się najczęściej wobec pracowników administracyjno-biurowych. Pracownicy z upływem każdego miesiąca pracy otrzymują wynagrodzenie w stałej wysokości, wskazanej w umowie o pracę</a:t>
            </a:r>
            <a:endParaRPr sz="1500">
              <a:solidFill>
                <a:srgbClr val="000000"/>
              </a:solidFill>
              <a:highlight>
                <a:srgbClr val="FFFFFF"/>
              </a:highlight>
              <a:latin typeface="Roboto"/>
              <a:ea typeface="Roboto"/>
              <a:cs typeface="Roboto"/>
              <a:sym typeface="Roboto"/>
            </a:endParaRPr>
          </a:p>
          <a:p>
            <a:pPr marL="0" lvl="0" indent="0" algn="l" rtl="0">
              <a:lnSpc>
                <a:spcPct val="150000"/>
              </a:lnSpc>
              <a:spcBef>
                <a:spcPts val="1100"/>
              </a:spcBef>
              <a:spcAft>
                <a:spcPts val="1100"/>
              </a:spcAft>
              <a:buNone/>
            </a:pPr>
            <a:r>
              <a:rPr lang="pl" sz="1500">
                <a:solidFill>
                  <a:srgbClr val="000000"/>
                </a:solidFill>
                <a:highlight>
                  <a:srgbClr val="FFFFFF"/>
                </a:highlight>
                <a:latin typeface="Roboto"/>
                <a:ea typeface="Roboto"/>
                <a:cs typeface="Roboto"/>
                <a:sym typeface="Roboto"/>
              </a:rPr>
              <a:t>Powszechnie uważa się, że system czasowy uważany jest mało motywujący. Nie jest bowiem uzależniony od efektów wykonanej pracy. System czasowy często wspierany jest przez premie oraz nagrody, które mają zmotywować pracowników do wydajniejszej pracy.</a:t>
            </a:r>
            <a:endParaRPr sz="1500">
              <a:solidFill>
                <a:srgbClr val="000000"/>
              </a:solidFill>
              <a:highlight>
                <a:srgbClr val="FFFFFF"/>
              </a:highlight>
              <a:latin typeface="Roboto"/>
              <a:ea typeface="Roboto"/>
              <a:cs typeface="Roboto"/>
              <a:sym typeface="Robot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18"/>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System akordowy</a:t>
            </a:r>
            <a:endParaRPr/>
          </a:p>
        </p:txBody>
      </p:sp>
      <p:sp>
        <p:nvSpPr>
          <p:cNvPr id="161" name="Google Shape;161;p18"/>
          <p:cNvSpPr txBox="1">
            <a:spLocks noGrp="1"/>
          </p:cNvSpPr>
          <p:nvPr>
            <p:ph type="body" idx="1"/>
          </p:nvPr>
        </p:nvSpPr>
        <p:spPr>
          <a:xfrm>
            <a:off x="819150" y="1990725"/>
            <a:ext cx="7505700" cy="2448000"/>
          </a:xfrm>
          <a:prstGeom prst="rect">
            <a:avLst/>
          </a:prstGeom>
        </p:spPr>
        <p:txBody>
          <a:bodyPr spcFirstLastPara="1" wrap="square" lIns="91425" tIns="91425" rIns="91425" bIns="91425" anchor="t" anchorCtr="0">
            <a:normAutofit fontScale="85000" lnSpcReduction="20000"/>
          </a:bodyPr>
          <a:lstStyle/>
          <a:p>
            <a:pPr marL="0" lvl="0" indent="0" algn="l" rtl="0">
              <a:lnSpc>
                <a:spcPct val="150000"/>
              </a:lnSpc>
              <a:spcBef>
                <a:spcPts val="0"/>
              </a:spcBef>
              <a:spcAft>
                <a:spcPts val="0"/>
              </a:spcAft>
              <a:buNone/>
            </a:pPr>
            <a:r>
              <a:rPr lang="pl" sz="1500">
                <a:solidFill>
                  <a:srgbClr val="000000"/>
                </a:solidFill>
                <a:highlight>
                  <a:srgbClr val="FFFFFF"/>
                </a:highlight>
                <a:latin typeface="Roboto"/>
                <a:ea typeface="Roboto"/>
                <a:cs typeface="Roboto"/>
                <a:sym typeface="Roboto"/>
              </a:rPr>
              <a:t>W systemie akordowym wynagrodzenie pracownika zależy od wyników jego pracy(np. od liczby wykonanych produktów) nie zaś od przepracowanego czasu.</a:t>
            </a:r>
            <a:endParaRPr sz="1500">
              <a:solidFill>
                <a:srgbClr val="000000"/>
              </a:solidFill>
              <a:highlight>
                <a:srgbClr val="FFFFFF"/>
              </a:highlight>
              <a:latin typeface="Roboto"/>
              <a:ea typeface="Roboto"/>
              <a:cs typeface="Roboto"/>
              <a:sym typeface="Roboto"/>
            </a:endParaRPr>
          </a:p>
          <a:p>
            <a:pPr marL="0" lvl="0" indent="0" algn="l" rtl="0">
              <a:lnSpc>
                <a:spcPct val="150000"/>
              </a:lnSpc>
              <a:spcBef>
                <a:spcPts val="1100"/>
              </a:spcBef>
              <a:spcAft>
                <a:spcPts val="0"/>
              </a:spcAft>
              <a:buNone/>
            </a:pPr>
            <a:r>
              <a:rPr lang="pl" sz="1500">
                <a:solidFill>
                  <a:srgbClr val="000000"/>
                </a:solidFill>
                <a:highlight>
                  <a:srgbClr val="FFFFFF"/>
                </a:highlight>
                <a:latin typeface="Roboto"/>
                <a:ea typeface="Roboto"/>
                <a:cs typeface="Roboto"/>
                <a:sym typeface="Roboto"/>
              </a:rPr>
              <a:t>System ten w odróżnieniu od systemu czasowego bardziej motywuje pracownika wydajnej pracy. Nie gwarantuje mu jednak pewnego zarobku, tak jak to ma miejsce w przypadku systemu czasowego.</a:t>
            </a:r>
            <a:endParaRPr sz="1500">
              <a:solidFill>
                <a:srgbClr val="0073B1"/>
              </a:solidFill>
              <a:highlight>
                <a:srgbClr val="FFFFFF"/>
              </a:highlight>
              <a:latin typeface="Roboto"/>
              <a:ea typeface="Roboto"/>
              <a:cs typeface="Roboto"/>
              <a:sym typeface="Roboto"/>
            </a:endParaRPr>
          </a:p>
          <a:p>
            <a:pPr marL="0" lvl="0" indent="0" algn="l" rtl="0">
              <a:lnSpc>
                <a:spcPct val="150000"/>
              </a:lnSpc>
              <a:spcBef>
                <a:spcPts val="1100"/>
              </a:spcBef>
              <a:spcAft>
                <a:spcPts val="1100"/>
              </a:spcAft>
              <a:buNone/>
            </a:pPr>
            <a:r>
              <a:rPr lang="pl" sz="1500">
                <a:solidFill>
                  <a:srgbClr val="000000"/>
                </a:solidFill>
                <a:highlight>
                  <a:srgbClr val="FFFFFF"/>
                </a:highlight>
                <a:latin typeface="Roboto"/>
                <a:ea typeface="Roboto"/>
                <a:cs typeface="Roboto"/>
                <a:sym typeface="Roboto"/>
              </a:rPr>
              <a:t>Przepisy prawa pracy nakazują określać normy pracy, stanowiące miernik nakładu, wydajności oraz jakości świadczonej przez pracownika pracy. Wskazują ile produktów pracownik powinien wykonać w określonej jednostce czasu, czyli np. w ciągu godziny. System akordowy bez ustalonych norm pracy będzie systemem wadliwym.</a:t>
            </a:r>
            <a:endParaRPr/>
          </a:p>
        </p:txBody>
      </p:sp>
      <p:pic>
        <p:nvPicPr>
          <p:cNvPr id="162" name="Google Shape;162;p18"/>
          <p:cNvPicPr preferRelativeResize="0"/>
          <p:nvPr/>
        </p:nvPicPr>
        <p:blipFill>
          <a:blip r:embed="rId3">
            <a:alphaModFix/>
          </a:blip>
          <a:stretch>
            <a:fillRect/>
          </a:stretch>
        </p:blipFill>
        <p:spPr>
          <a:xfrm>
            <a:off x="5093275" y="389550"/>
            <a:ext cx="2308325" cy="14106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9"/>
          <p:cNvSpPr txBox="1">
            <a:spLocks noGrp="1"/>
          </p:cNvSpPr>
          <p:nvPr>
            <p:ph type="body" idx="1"/>
          </p:nvPr>
        </p:nvSpPr>
        <p:spPr>
          <a:xfrm>
            <a:off x="819150" y="652975"/>
            <a:ext cx="7505700" cy="3785700"/>
          </a:xfrm>
          <a:prstGeom prst="rect">
            <a:avLst/>
          </a:prstGeom>
        </p:spPr>
        <p:txBody>
          <a:bodyPr spcFirstLastPara="1" wrap="square" lIns="91425" tIns="91425" rIns="91425" bIns="91425" anchor="t" anchorCtr="0">
            <a:normAutofit fontScale="77500" lnSpcReduction="10000"/>
          </a:bodyPr>
          <a:lstStyle/>
          <a:p>
            <a:pPr marL="0" lvl="0" indent="0" algn="l" rtl="0">
              <a:lnSpc>
                <a:spcPct val="150000"/>
              </a:lnSpc>
              <a:spcBef>
                <a:spcPts val="0"/>
              </a:spcBef>
              <a:spcAft>
                <a:spcPts val="0"/>
              </a:spcAft>
              <a:buNone/>
            </a:pPr>
            <a:r>
              <a:rPr lang="pl" sz="1500">
                <a:solidFill>
                  <a:srgbClr val="000000"/>
                </a:solidFill>
                <a:highlight>
                  <a:srgbClr val="FFFFFF"/>
                </a:highlight>
                <a:latin typeface="Roboto"/>
                <a:ea typeface="Roboto"/>
                <a:cs typeface="Roboto"/>
                <a:sym typeface="Roboto"/>
              </a:rPr>
              <a:t>W akordowym systemie wynagradzania możemy wyróżnić:</a:t>
            </a:r>
            <a:endParaRPr sz="1500">
              <a:solidFill>
                <a:srgbClr val="000000"/>
              </a:solidFill>
              <a:highlight>
                <a:srgbClr val="FFFFFF"/>
              </a:highlight>
              <a:latin typeface="Roboto"/>
              <a:ea typeface="Roboto"/>
              <a:cs typeface="Roboto"/>
              <a:sym typeface="Roboto"/>
            </a:endParaRPr>
          </a:p>
          <a:p>
            <a:pPr marL="457200" lvl="0" indent="-302418" algn="l" rtl="0">
              <a:lnSpc>
                <a:spcPct val="150000"/>
              </a:lnSpc>
              <a:spcBef>
                <a:spcPts val="1100"/>
              </a:spcBef>
              <a:spcAft>
                <a:spcPts val="0"/>
              </a:spcAft>
              <a:buClr>
                <a:srgbClr val="000000"/>
              </a:buClr>
              <a:buSzPct val="100000"/>
              <a:buFont typeface="Roboto"/>
              <a:buChar char="●"/>
            </a:pPr>
            <a:r>
              <a:rPr lang="pl" sz="1500" b="1">
                <a:solidFill>
                  <a:srgbClr val="000000"/>
                </a:solidFill>
                <a:highlight>
                  <a:srgbClr val="FFFFFF"/>
                </a:highlight>
                <a:latin typeface="Arial"/>
                <a:ea typeface="Arial"/>
                <a:cs typeface="Arial"/>
                <a:sym typeface="Arial"/>
              </a:rPr>
              <a:t>akord prosty</a:t>
            </a:r>
            <a:r>
              <a:rPr lang="pl" sz="1500">
                <a:solidFill>
                  <a:srgbClr val="000000"/>
                </a:solidFill>
                <a:highlight>
                  <a:srgbClr val="FFFFFF"/>
                </a:highlight>
                <a:latin typeface="Roboto"/>
                <a:ea typeface="Roboto"/>
                <a:cs typeface="Roboto"/>
                <a:sym typeface="Roboto"/>
              </a:rPr>
              <a:t> - polegający na obliczeniu wynagrodzenia wprost proporcjonalnie do liczby wykonanych produktów,</a:t>
            </a:r>
            <a:endParaRPr sz="1500">
              <a:solidFill>
                <a:srgbClr val="000000"/>
              </a:solidFill>
              <a:highlight>
                <a:srgbClr val="FFFFFF"/>
              </a:highlight>
              <a:latin typeface="Roboto"/>
              <a:ea typeface="Roboto"/>
              <a:cs typeface="Roboto"/>
              <a:sym typeface="Roboto"/>
            </a:endParaRPr>
          </a:p>
          <a:p>
            <a:pPr marL="457200" lvl="0" indent="-302418" algn="l" rtl="0">
              <a:lnSpc>
                <a:spcPct val="150000"/>
              </a:lnSpc>
              <a:spcBef>
                <a:spcPts val="0"/>
              </a:spcBef>
              <a:spcAft>
                <a:spcPts val="0"/>
              </a:spcAft>
              <a:buClr>
                <a:srgbClr val="000000"/>
              </a:buClr>
              <a:buSzPct val="100000"/>
              <a:buFont typeface="Roboto"/>
              <a:buChar char="●"/>
            </a:pPr>
            <a:r>
              <a:rPr lang="pl" sz="1500" b="1">
                <a:solidFill>
                  <a:srgbClr val="000000"/>
                </a:solidFill>
                <a:highlight>
                  <a:srgbClr val="FFFFFF"/>
                </a:highlight>
                <a:latin typeface="Arial"/>
                <a:ea typeface="Arial"/>
                <a:cs typeface="Arial"/>
                <a:sym typeface="Arial"/>
              </a:rPr>
              <a:t>akord progresywn</a:t>
            </a:r>
            <a:r>
              <a:rPr lang="pl" sz="1500">
                <a:solidFill>
                  <a:srgbClr val="000000"/>
                </a:solidFill>
                <a:highlight>
                  <a:srgbClr val="FFFFFF"/>
                </a:highlight>
                <a:latin typeface="Roboto"/>
                <a:ea typeface="Roboto"/>
                <a:cs typeface="Roboto"/>
                <a:sym typeface="Roboto"/>
              </a:rPr>
              <a:t>y - polegający na tym, iż stawki wynagrodzenia ulegają podwyższeniu za produkty wytworzone ponad określoną normę. Wynagrodzenie wzrasta w zależności od stopnia przekroczenia tej normy. Za produkty wytworzone w granicach normy pracownik otrzymuje stałą stawkę,</a:t>
            </a:r>
            <a:endParaRPr sz="1500">
              <a:solidFill>
                <a:srgbClr val="000000"/>
              </a:solidFill>
              <a:highlight>
                <a:srgbClr val="FFFFFF"/>
              </a:highlight>
              <a:latin typeface="Roboto"/>
              <a:ea typeface="Roboto"/>
              <a:cs typeface="Roboto"/>
              <a:sym typeface="Roboto"/>
            </a:endParaRPr>
          </a:p>
          <a:p>
            <a:pPr marL="457200" lvl="0" indent="-302418" algn="l" rtl="0">
              <a:lnSpc>
                <a:spcPct val="150000"/>
              </a:lnSpc>
              <a:spcBef>
                <a:spcPts val="0"/>
              </a:spcBef>
              <a:spcAft>
                <a:spcPts val="0"/>
              </a:spcAft>
              <a:buClr>
                <a:srgbClr val="000000"/>
              </a:buClr>
              <a:buSzPct val="100000"/>
              <a:buFont typeface="Roboto"/>
              <a:buChar char="●"/>
            </a:pPr>
            <a:r>
              <a:rPr lang="pl" sz="1500" b="1">
                <a:solidFill>
                  <a:srgbClr val="000000"/>
                </a:solidFill>
                <a:highlight>
                  <a:srgbClr val="FFFFFF"/>
                </a:highlight>
                <a:latin typeface="Arial"/>
                <a:ea typeface="Arial"/>
                <a:cs typeface="Arial"/>
                <a:sym typeface="Arial"/>
              </a:rPr>
              <a:t>akord zryczałtowany</a:t>
            </a:r>
            <a:r>
              <a:rPr lang="pl" sz="1500">
                <a:solidFill>
                  <a:srgbClr val="000000"/>
                </a:solidFill>
                <a:highlight>
                  <a:srgbClr val="FFFFFF"/>
                </a:highlight>
                <a:latin typeface="Roboto"/>
                <a:ea typeface="Roboto"/>
                <a:cs typeface="Roboto"/>
                <a:sym typeface="Roboto"/>
              </a:rPr>
              <a:t> - polegający na ustaleniu z góry wynagrodzenia za wykonanie całości prac.</a:t>
            </a:r>
            <a:endParaRPr sz="1500">
              <a:solidFill>
                <a:srgbClr val="000000"/>
              </a:solidFill>
              <a:highlight>
                <a:srgbClr val="FFFFFF"/>
              </a:highlight>
              <a:latin typeface="Roboto"/>
              <a:ea typeface="Roboto"/>
              <a:cs typeface="Roboto"/>
              <a:sym typeface="Roboto"/>
            </a:endParaRPr>
          </a:p>
          <a:p>
            <a:pPr marL="0" lvl="0" indent="0" algn="l" rtl="0">
              <a:lnSpc>
                <a:spcPct val="150000"/>
              </a:lnSpc>
              <a:spcBef>
                <a:spcPts val="2200"/>
              </a:spcBef>
              <a:spcAft>
                <a:spcPts val="0"/>
              </a:spcAft>
              <a:buNone/>
            </a:pPr>
            <a:r>
              <a:rPr lang="pl" sz="1500">
                <a:solidFill>
                  <a:srgbClr val="000000"/>
                </a:solidFill>
                <a:highlight>
                  <a:srgbClr val="FFFFFF"/>
                </a:highlight>
                <a:latin typeface="Roboto"/>
                <a:ea typeface="Roboto"/>
                <a:cs typeface="Roboto"/>
                <a:sym typeface="Roboto"/>
              </a:rPr>
              <a:t>Praca na akord najczęściej stosowana jest wobec pracowników firm produkcyjnych.</a:t>
            </a:r>
            <a:endParaRPr sz="1500">
              <a:solidFill>
                <a:srgbClr val="000000"/>
              </a:solidFill>
              <a:highlight>
                <a:srgbClr val="FFFFFF"/>
              </a:highlight>
              <a:latin typeface="Roboto"/>
              <a:ea typeface="Roboto"/>
              <a:cs typeface="Roboto"/>
              <a:sym typeface="Roboto"/>
            </a:endParaRPr>
          </a:p>
          <a:p>
            <a:pPr marL="0" lvl="0" indent="0" algn="l" rtl="0">
              <a:lnSpc>
                <a:spcPct val="150000"/>
              </a:lnSpc>
              <a:spcBef>
                <a:spcPts val="1100"/>
              </a:spcBef>
              <a:spcAft>
                <a:spcPts val="1100"/>
              </a:spcAft>
              <a:buNone/>
            </a:pPr>
            <a:r>
              <a:rPr lang="pl" sz="1500">
                <a:solidFill>
                  <a:srgbClr val="000000"/>
                </a:solidFill>
                <a:highlight>
                  <a:srgbClr val="FFFFFF"/>
                </a:highlight>
                <a:latin typeface="Roboto"/>
                <a:ea typeface="Roboto"/>
                <a:cs typeface="Roboto"/>
                <a:sym typeface="Roboto"/>
              </a:rPr>
              <a:t>W przypadku systemu akordowego konieczne jest wcześniejsze ustalenie tzw. ceny akordowej. Cena akordowa określa, jaka jest wysokość wynagrodzenia za jeden rezultat pracy pracownika. Pomnożenie ceny akordowej przez liczbę wytworzonych przez pracownika produktów, bądź czynności daje wysokość wynagrodzenia akordowego danego pracownika.</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0"/>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System prowizyjny</a:t>
            </a:r>
            <a:endParaRPr/>
          </a:p>
        </p:txBody>
      </p:sp>
      <p:sp>
        <p:nvSpPr>
          <p:cNvPr id="173" name="Google Shape;173;p20"/>
          <p:cNvSpPr txBox="1">
            <a:spLocks noGrp="1"/>
          </p:cNvSpPr>
          <p:nvPr>
            <p:ph type="body" idx="1"/>
          </p:nvPr>
        </p:nvSpPr>
        <p:spPr>
          <a:xfrm>
            <a:off x="819150" y="1687700"/>
            <a:ext cx="7505700" cy="3054000"/>
          </a:xfrm>
          <a:prstGeom prst="rect">
            <a:avLst/>
          </a:prstGeom>
        </p:spPr>
        <p:txBody>
          <a:bodyPr spcFirstLastPara="1" wrap="square" lIns="91425" tIns="91425" rIns="91425" bIns="91425" anchor="t" anchorCtr="0">
            <a:normAutofit fontScale="77500" lnSpcReduction="20000"/>
          </a:bodyPr>
          <a:lstStyle/>
          <a:p>
            <a:pPr marL="0" lvl="0" indent="0" algn="l" rtl="0">
              <a:lnSpc>
                <a:spcPct val="150000"/>
              </a:lnSpc>
              <a:spcBef>
                <a:spcPts val="0"/>
              </a:spcBef>
              <a:spcAft>
                <a:spcPts val="0"/>
              </a:spcAft>
              <a:buNone/>
            </a:pPr>
            <a:r>
              <a:rPr lang="pl" sz="1500">
                <a:solidFill>
                  <a:srgbClr val="000000"/>
                </a:solidFill>
                <a:highlight>
                  <a:srgbClr val="FFFFFF"/>
                </a:highlight>
                <a:latin typeface="Roboto"/>
                <a:ea typeface="Roboto"/>
                <a:cs typeface="Roboto"/>
                <a:sym typeface="Roboto"/>
              </a:rPr>
              <a:t>System prowizyjny charakteryzuje się tym, że uzależnia wysokość otrzymanego przez pracownika wynagrodzenia od ilości oraz jakości wykonanej przez niego pracy.</a:t>
            </a:r>
            <a:endParaRPr sz="1500">
              <a:solidFill>
                <a:srgbClr val="000000"/>
              </a:solidFill>
              <a:highlight>
                <a:srgbClr val="FFFFFF"/>
              </a:highlight>
              <a:latin typeface="Roboto"/>
              <a:ea typeface="Roboto"/>
              <a:cs typeface="Roboto"/>
              <a:sym typeface="Roboto"/>
            </a:endParaRPr>
          </a:p>
          <a:p>
            <a:pPr marL="0" lvl="0" indent="0" algn="l" rtl="0">
              <a:lnSpc>
                <a:spcPct val="150000"/>
              </a:lnSpc>
              <a:spcBef>
                <a:spcPts val="1100"/>
              </a:spcBef>
              <a:spcAft>
                <a:spcPts val="0"/>
              </a:spcAft>
              <a:buNone/>
            </a:pPr>
            <a:r>
              <a:rPr lang="pl" sz="1500">
                <a:solidFill>
                  <a:srgbClr val="000000"/>
                </a:solidFill>
                <a:highlight>
                  <a:srgbClr val="FFFFFF"/>
                </a:highlight>
                <a:latin typeface="Roboto"/>
                <a:ea typeface="Roboto"/>
                <a:cs typeface="Roboto"/>
                <a:sym typeface="Roboto"/>
              </a:rPr>
              <a:t>Wysokość wynagrodzenia ustalana jest w stawce procentowej. Zależy od ilości wykonanej przez pracownika pracy. Najczęściej dzieje się tak, że stawka prowizyjna ustalana jest dla poszczególnych pracowników dokonujących tych samych transakcji lub usług. Stanowi podstawę obliczania ich wynagrodzenie.</a:t>
            </a:r>
            <a:endParaRPr sz="1500">
              <a:solidFill>
                <a:srgbClr val="000000"/>
              </a:solidFill>
              <a:highlight>
                <a:srgbClr val="FFFFFF"/>
              </a:highlight>
              <a:latin typeface="Roboto"/>
              <a:ea typeface="Roboto"/>
              <a:cs typeface="Roboto"/>
              <a:sym typeface="Roboto"/>
            </a:endParaRPr>
          </a:p>
          <a:p>
            <a:pPr marL="0" lvl="0" indent="0" algn="l" rtl="0">
              <a:lnSpc>
                <a:spcPct val="150000"/>
              </a:lnSpc>
              <a:spcBef>
                <a:spcPts val="1100"/>
              </a:spcBef>
              <a:spcAft>
                <a:spcPts val="0"/>
              </a:spcAft>
              <a:buNone/>
            </a:pPr>
            <a:r>
              <a:rPr lang="pl" sz="1500">
                <a:solidFill>
                  <a:srgbClr val="000000"/>
                </a:solidFill>
                <a:highlight>
                  <a:srgbClr val="FFFFFF"/>
                </a:highlight>
                <a:latin typeface="Roboto"/>
                <a:ea typeface="Roboto"/>
                <a:cs typeface="Roboto"/>
                <a:sym typeface="Roboto"/>
              </a:rPr>
              <a:t>Niekiedy wysokość stawki prowizyjnej jest uzależniona od kwalifikacji zawodowych pracownika.</a:t>
            </a:r>
            <a:endParaRPr sz="1500">
              <a:solidFill>
                <a:srgbClr val="000000"/>
              </a:solidFill>
              <a:highlight>
                <a:srgbClr val="FFFFFF"/>
              </a:highlight>
              <a:latin typeface="Roboto"/>
              <a:ea typeface="Roboto"/>
              <a:cs typeface="Roboto"/>
              <a:sym typeface="Roboto"/>
            </a:endParaRPr>
          </a:p>
          <a:p>
            <a:pPr marL="0" lvl="0" indent="0" algn="l" rtl="0">
              <a:lnSpc>
                <a:spcPct val="150000"/>
              </a:lnSpc>
              <a:spcBef>
                <a:spcPts val="1100"/>
              </a:spcBef>
              <a:spcAft>
                <a:spcPts val="0"/>
              </a:spcAft>
              <a:buNone/>
            </a:pPr>
            <a:r>
              <a:rPr lang="pl" sz="1500">
                <a:solidFill>
                  <a:srgbClr val="000000"/>
                </a:solidFill>
                <a:highlight>
                  <a:srgbClr val="FFFFFF"/>
                </a:highlight>
                <a:latin typeface="Roboto"/>
                <a:ea typeface="Roboto"/>
                <a:cs typeface="Roboto"/>
                <a:sym typeface="Roboto"/>
              </a:rPr>
              <a:t>System prowizyjny stosowany jest przeważnie wobec pracowników zatrudnionych na stanowiskach przedstawicieli handlowych, czy ubezpieczeniowych. Czyli na stanowiskach, na których można uzależnić wysokość wynagrodzenia od sprzedaży towaru, usług, obrotu.</a:t>
            </a:r>
            <a:endParaRPr sz="1500">
              <a:solidFill>
                <a:srgbClr val="000000"/>
              </a:solidFill>
              <a:highlight>
                <a:srgbClr val="FFFFFF"/>
              </a:highlight>
              <a:latin typeface="Roboto"/>
              <a:ea typeface="Roboto"/>
              <a:cs typeface="Roboto"/>
              <a:sym typeface="Roboto"/>
            </a:endParaRPr>
          </a:p>
          <a:p>
            <a:pPr marL="0" lvl="0" indent="0" algn="l" rtl="0">
              <a:lnSpc>
                <a:spcPct val="150000"/>
              </a:lnSpc>
              <a:spcBef>
                <a:spcPts val="1100"/>
              </a:spcBef>
              <a:spcAft>
                <a:spcPts val="1100"/>
              </a:spcAft>
              <a:buNone/>
            </a:pPr>
            <a:r>
              <a:rPr lang="pl" sz="1500">
                <a:solidFill>
                  <a:srgbClr val="000000"/>
                </a:solidFill>
                <a:highlight>
                  <a:srgbClr val="FFFFFF"/>
                </a:highlight>
                <a:latin typeface="Roboto"/>
                <a:ea typeface="Roboto"/>
                <a:cs typeface="Roboto"/>
                <a:sym typeface="Roboto"/>
              </a:rPr>
              <a:t>W przypadku systemu prowizyjnego brak jest górnej granicy wynagrodzenia, jakie pracownik może otrzymać.</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1"/>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p>
        </p:txBody>
      </p:sp>
      <p:sp>
        <p:nvSpPr>
          <p:cNvPr id="179" name="Google Shape;179;p21"/>
          <p:cNvSpPr txBox="1">
            <a:spLocks noGrp="1"/>
          </p:cNvSpPr>
          <p:nvPr>
            <p:ph type="body" idx="1"/>
          </p:nvPr>
        </p:nvSpPr>
        <p:spPr>
          <a:xfrm>
            <a:off x="819150" y="1990725"/>
            <a:ext cx="7505700" cy="24480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80" name="Google Shape;180;p21"/>
          <p:cNvPicPr preferRelativeResize="0"/>
          <p:nvPr/>
        </p:nvPicPr>
        <p:blipFill>
          <a:blip r:embed="rId3">
            <a:alphaModFix/>
          </a:blip>
          <a:stretch>
            <a:fillRect/>
          </a:stretch>
        </p:blipFill>
        <p:spPr>
          <a:xfrm>
            <a:off x="973539" y="30350"/>
            <a:ext cx="7196926" cy="5082800"/>
          </a:xfrm>
          <a:prstGeom prst="rect">
            <a:avLst/>
          </a:prstGeom>
          <a:noFill/>
          <a:ln>
            <a:noFill/>
          </a:ln>
        </p:spPr>
      </p:pic>
    </p:spTree>
  </p:cSld>
  <p:clrMapOvr>
    <a:masterClrMapping/>
  </p:clrMapOvr>
</p:sld>
</file>

<file path=ppt/theme/theme1.xml><?xml version="1.0" encoding="utf-8"?>
<a:theme xmlns:a="http://schemas.openxmlformats.org/drawingml/2006/main"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595</Words>
  <PresentationFormat>Pokaz na ekranie (16:9)</PresentationFormat>
  <Paragraphs>40</Paragraphs>
  <Slides>10</Slides>
  <Notes>10</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10</vt:i4>
      </vt:variant>
    </vt:vector>
  </HeadingPairs>
  <TitlesOfParts>
    <vt:vector size="15" baseType="lpstr">
      <vt:lpstr>Arial</vt:lpstr>
      <vt:lpstr>Nunito</vt:lpstr>
      <vt:lpstr>Calibri</vt:lpstr>
      <vt:lpstr>Roboto</vt:lpstr>
      <vt:lpstr>Shift</vt:lpstr>
      <vt:lpstr>Systemy wynagradzania</vt:lpstr>
      <vt:lpstr>Czym jest system wynagradzania?</vt:lpstr>
      <vt:lpstr>Rodzaje systemów wynagradzania</vt:lpstr>
      <vt:lpstr>System czasowy</vt:lpstr>
      <vt:lpstr>Slajd 5</vt:lpstr>
      <vt:lpstr>System akordowy</vt:lpstr>
      <vt:lpstr>Slajd 7</vt:lpstr>
      <vt:lpstr>System prowizyjny</vt:lpstr>
      <vt:lpstr>Slajd 9</vt:lpstr>
      <vt:lpstr>Dziękuję za uwagę!</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Systemy wynagradzania</dc:title>
  <dc:creator>admin</dc:creator>
  <cp:lastModifiedBy>admin</cp:lastModifiedBy>
  <cp:revision>1</cp:revision>
  <dcterms:modified xsi:type="dcterms:W3CDTF">2022-06-23T06:17:27Z</dcterms:modified>
</cp:coreProperties>
</file>